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8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elam Chinna" userId="eb809b85b4263c82" providerId="LiveId" clId="{20ECDBE5-5BEB-4584-989A-3645EDD47F5D}"/>
    <pc:docChg chg="modSld">
      <pc:chgData name="Neelam Chinna" userId="eb809b85b4263c82" providerId="LiveId" clId="{20ECDBE5-5BEB-4584-989A-3645EDD47F5D}" dt="2025-04-22T04:26:11.823" v="3" actId="20577"/>
      <pc:docMkLst>
        <pc:docMk/>
      </pc:docMkLst>
      <pc:sldChg chg="modSp mod">
        <pc:chgData name="Neelam Chinna" userId="eb809b85b4263c82" providerId="LiveId" clId="{20ECDBE5-5BEB-4584-989A-3645EDD47F5D}" dt="2025-04-22T04:26:11.823" v="3" actId="20577"/>
        <pc:sldMkLst>
          <pc:docMk/>
          <pc:sldMk cId="0" sldId="258"/>
        </pc:sldMkLst>
        <pc:spChg chg="mod">
          <ac:chgData name="Neelam Chinna" userId="eb809b85b4263c82" providerId="LiveId" clId="{20ECDBE5-5BEB-4584-989A-3645EDD47F5D}" dt="2025-04-22T04:26:11.823" v="3" actId="20577"/>
          <ac:spMkLst>
            <pc:docMk/>
            <pc:sldMk cId="0" sldId="258"/>
            <ac:spMk id="4" creationId="{B5040141-ECFA-7A01-4C24-6D64F80B00E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340864"/>
            <a:ext cx="18288000" cy="7946390"/>
          </a:xfrm>
          <a:custGeom>
            <a:avLst/>
            <a:gdLst/>
            <a:ahLst/>
            <a:cxnLst/>
            <a:rect l="l" t="t" r="r" b="b"/>
            <a:pathLst>
              <a:path w="18288000" h="7946390">
                <a:moveTo>
                  <a:pt x="0" y="7946135"/>
                </a:moveTo>
                <a:lnTo>
                  <a:pt x="18288000" y="7946135"/>
                </a:lnTo>
                <a:lnTo>
                  <a:pt x="18288000" y="0"/>
                </a:lnTo>
                <a:lnTo>
                  <a:pt x="0" y="0"/>
                </a:lnTo>
                <a:lnTo>
                  <a:pt x="0" y="7946135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8288000" cy="2341245"/>
          </a:xfrm>
          <a:custGeom>
            <a:avLst/>
            <a:gdLst/>
            <a:ahLst/>
            <a:cxnLst/>
            <a:rect l="l" t="t" r="r" b="b"/>
            <a:pathLst>
              <a:path w="18288000" h="2341245">
                <a:moveTo>
                  <a:pt x="18288000" y="0"/>
                </a:moveTo>
                <a:lnTo>
                  <a:pt x="0" y="0"/>
                </a:lnTo>
                <a:lnTo>
                  <a:pt x="0" y="2340864"/>
                </a:lnTo>
                <a:lnTo>
                  <a:pt x="18288000" y="2340864"/>
                </a:lnTo>
                <a:lnTo>
                  <a:pt x="18288000" y="0"/>
                </a:lnTo>
                <a:close/>
              </a:path>
            </a:pathLst>
          </a:custGeom>
          <a:solidFill>
            <a:srgbClr val="1539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2816352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0639" y="3633215"/>
            <a:ext cx="396240" cy="4953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040127" y="3412363"/>
            <a:ext cx="5465445" cy="6050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1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1448668" y="3412363"/>
            <a:ext cx="4030344" cy="5434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1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644" y="310133"/>
            <a:ext cx="11458905" cy="23083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15773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15773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9566910"/>
            <a:ext cx="4206240" cy="276999"/>
          </a:xfrm>
        </p:spPr>
        <p:txBody>
          <a:bodyPr/>
          <a:lstStyle/>
          <a:p>
            <a:fld id="{202278E8-5F4B-47D5-A617-8CCDF75D6A33}" type="datetimeFigureOut">
              <a:rPr lang="en-US" smtClean="0"/>
              <a:t>4/22/2025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17920" y="9566910"/>
            <a:ext cx="5852160" cy="2769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371416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2678" y="310133"/>
            <a:ext cx="11494871" cy="2500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44954" y="3113504"/>
            <a:ext cx="15898494" cy="439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withfaraz.com/content/269/sudoku-solver-with-html-css-and-javascript#buttonContainer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youtu.be/bVkl2PJFIA8?si=NgGklE75Y2N5tOG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354" y="4000500"/>
            <a:ext cx="8329246" cy="5334000"/>
          </a:xfrm>
        </p:spPr>
        <p:txBody>
          <a:bodyPr>
            <a:normAutofit/>
          </a:bodyPr>
          <a:lstStyle/>
          <a:p>
            <a:pPr algn="ctr"/>
            <a:r>
              <a:rPr lang="en-IN" sz="9600" b="1" i="1" spc="-90" dirty="0">
                <a:solidFill>
                  <a:srgbClr val="2A2D39"/>
                </a:solidFill>
                <a:latin typeface="Palatino Linotype"/>
                <a:cs typeface="Palatino Linotype"/>
              </a:rPr>
              <a:t>SUDOKU </a:t>
            </a:r>
            <a:r>
              <a:rPr lang="en-IN" sz="9600" b="1" i="1" spc="220" dirty="0">
                <a:solidFill>
                  <a:srgbClr val="708AAB"/>
                </a:solidFill>
                <a:latin typeface="Palatino Linotype"/>
                <a:cs typeface="Palatino Linotype"/>
              </a:rPr>
              <a:t>SOLVER</a:t>
            </a:r>
            <a:br>
              <a:rPr lang="en-IN" sz="9600" dirty="0">
                <a:latin typeface="Palatino Linotype"/>
                <a:cs typeface="Palatino Linotype"/>
              </a:rPr>
            </a:b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424354" y="5732585"/>
            <a:ext cx="8956899" cy="436977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0482944" y="6057900"/>
            <a:ext cx="7179909" cy="7130562"/>
          </a:xfrm>
        </p:spPr>
        <p:txBody>
          <a:bodyPr>
            <a:normAutofit/>
          </a:bodyPr>
          <a:lstStyle/>
          <a:p>
            <a:pPr marL="1371600" lvl="2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Presenting by Batch-2</a:t>
            </a:r>
          </a:p>
          <a:p>
            <a:pPr marL="1371600" lvl="2"/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N.Chinna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-  23N31A3336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Mokshita Mahali       -   23N31A3363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A.Sukumar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-   23N31A3303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4" y="1"/>
            <a:ext cx="17413467" cy="3310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699516"/>
            <a:ext cx="16230600" cy="85587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028700"/>
            <a:ext cx="16230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028700"/>
            <a:ext cx="16230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028700"/>
            <a:ext cx="16230600" cy="8572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028700"/>
            <a:ext cx="16230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028700"/>
            <a:ext cx="16230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028700"/>
            <a:ext cx="16230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6553" rIns="0" bIns="0" rtlCol="0">
            <a:spAutoFit/>
          </a:bodyPr>
          <a:lstStyle/>
          <a:p>
            <a:pPr marL="532574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CONCLUSION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2077" y="2663129"/>
            <a:ext cx="15023846" cy="7639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6680" algn="just">
              <a:lnSpc>
                <a:spcPct val="100000"/>
              </a:lnSpc>
              <a:spcBef>
                <a:spcPts val="95"/>
              </a:spcBef>
            </a:pPr>
            <a:r>
              <a:rPr lang="en-US" sz="3200" spc="-50" dirty="0">
                <a:latin typeface="Lucida Sans Unicode"/>
                <a:cs typeface="Lucida Sans Unicode"/>
              </a:rPr>
              <a:t>   </a:t>
            </a:r>
            <a:r>
              <a:rPr sz="3200" spc="-50" dirty="0">
                <a:latin typeface="Lucida Sans Unicode"/>
                <a:cs typeface="Lucida Sans Unicode"/>
              </a:rPr>
              <a:t>The</a:t>
            </a:r>
            <a:r>
              <a:rPr sz="3200" spc="-150" dirty="0">
                <a:latin typeface="Lucida Sans Unicode"/>
                <a:cs typeface="Lucida Sans Unicode"/>
              </a:rPr>
              <a:t> </a:t>
            </a:r>
            <a:r>
              <a:rPr sz="3200" spc="-10" dirty="0">
                <a:latin typeface="Lucida Sans Unicode"/>
                <a:cs typeface="Lucida Sans Unicode"/>
              </a:rPr>
              <a:t>Sudoku</a:t>
            </a:r>
            <a:r>
              <a:rPr sz="3200" spc="-140" dirty="0">
                <a:latin typeface="Lucida Sans Unicode"/>
                <a:cs typeface="Lucida Sans Unicode"/>
              </a:rPr>
              <a:t> </a:t>
            </a:r>
            <a:r>
              <a:rPr sz="3200" dirty="0">
                <a:latin typeface="Lucida Sans Unicode"/>
                <a:cs typeface="Lucida Sans Unicode"/>
              </a:rPr>
              <a:t>solver</a:t>
            </a:r>
            <a:r>
              <a:rPr sz="3200" spc="-135" dirty="0">
                <a:latin typeface="Lucida Sans Unicode"/>
                <a:cs typeface="Lucida Sans Unicode"/>
              </a:rPr>
              <a:t> </a:t>
            </a:r>
            <a:r>
              <a:rPr sz="3200" dirty="0">
                <a:latin typeface="Lucida Sans Unicode"/>
                <a:cs typeface="Lucida Sans Unicode"/>
              </a:rPr>
              <a:t>successfully</a:t>
            </a:r>
            <a:r>
              <a:rPr sz="3200" spc="-140" dirty="0">
                <a:latin typeface="Lucida Sans Unicode"/>
                <a:cs typeface="Lucida Sans Unicode"/>
              </a:rPr>
              <a:t> </a:t>
            </a:r>
            <a:r>
              <a:rPr lang="en-US" sz="3200" spc="-140" dirty="0">
                <a:latin typeface="Lucida Sans Unicode"/>
                <a:cs typeface="Lucida Sans Unicode"/>
              </a:rPr>
              <a:t> </a:t>
            </a:r>
            <a:r>
              <a:rPr sz="3200" dirty="0">
                <a:latin typeface="Lucida Sans Unicode"/>
                <a:cs typeface="Lucida Sans Unicode"/>
              </a:rPr>
              <a:t>solves</a:t>
            </a:r>
            <a:r>
              <a:rPr sz="3200" spc="-140" dirty="0">
                <a:latin typeface="Lucida Sans Unicode"/>
                <a:cs typeface="Lucida Sans Unicode"/>
              </a:rPr>
              <a:t> </a:t>
            </a:r>
            <a:r>
              <a:rPr lang="en-US" sz="3200" spc="-140" dirty="0">
                <a:latin typeface="Lucida Sans Unicode"/>
                <a:cs typeface="Lucida Sans Unicode"/>
              </a:rPr>
              <a:t> </a:t>
            </a:r>
            <a:r>
              <a:rPr sz="3200" spc="-105" dirty="0">
                <a:latin typeface="Lucida Sans Unicode"/>
                <a:cs typeface="Lucida Sans Unicode"/>
              </a:rPr>
              <a:t>puzzles</a:t>
            </a:r>
            <a:r>
              <a:rPr lang="en-US" sz="3200" spc="-105" dirty="0">
                <a:latin typeface="Lucida Sans Unicode"/>
                <a:cs typeface="Lucida Sans Unicode"/>
              </a:rPr>
              <a:t> </a:t>
            </a:r>
            <a:r>
              <a:rPr sz="3200" spc="-145" dirty="0">
                <a:latin typeface="Lucida Sans Unicode"/>
                <a:cs typeface="Lucida Sans Unicode"/>
              </a:rPr>
              <a:t> </a:t>
            </a:r>
            <a:r>
              <a:rPr sz="3200" spc="85" dirty="0">
                <a:latin typeface="Lucida Sans Unicode"/>
                <a:cs typeface="Lucida Sans Unicode"/>
              </a:rPr>
              <a:t>by</a:t>
            </a:r>
            <a:r>
              <a:rPr lang="en-US" sz="3200" spc="85" dirty="0">
                <a:latin typeface="Lucida Sans Unicode"/>
                <a:cs typeface="Lucida Sans Unicode"/>
              </a:rPr>
              <a:t> </a:t>
            </a:r>
            <a:r>
              <a:rPr sz="3200" spc="-140" dirty="0">
                <a:latin typeface="Lucida Sans Unicode"/>
                <a:cs typeface="Lucida Sans Unicode"/>
              </a:rPr>
              <a:t> </a:t>
            </a:r>
            <a:r>
              <a:rPr sz="3200" spc="-85" dirty="0">
                <a:latin typeface="Lucida Sans Unicode"/>
                <a:cs typeface="Lucida Sans Unicode"/>
              </a:rPr>
              <a:t>using</a:t>
            </a:r>
            <a:r>
              <a:rPr sz="3200" spc="-145" dirty="0">
                <a:latin typeface="Lucida Sans Unicode"/>
                <a:cs typeface="Lucida Sans Unicode"/>
              </a:rPr>
              <a:t> </a:t>
            </a:r>
            <a:r>
              <a:rPr lang="en-US" sz="3200" spc="-145" dirty="0">
                <a:latin typeface="Lucida Sans Unicode"/>
                <a:cs typeface="Lucida Sans Unicode"/>
              </a:rPr>
              <a:t> </a:t>
            </a:r>
            <a:r>
              <a:rPr sz="3200" spc="-60" dirty="0">
                <a:latin typeface="Lucida Sans Unicode"/>
                <a:cs typeface="Lucida Sans Unicode"/>
              </a:rPr>
              <a:t>backtracking.</a:t>
            </a:r>
            <a:r>
              <a:rPr sz="3200" spc="-150" dirty="0">
                <a:latin typeface="Lucida Sans Unicode"/>
                <a:cs typeface="Lucida Sans Unicode"/>
              </a:rPr>
              <a:t> </a:t>
            </a:r>
            <a:r>
              <a:rPr sz="3200" spc="40" dirty="0">
                <a:latin typeface="Lucida Sans Unicode"/>
                <a:cs typeface="Lucida Sans Unicode"/>
              </a:rPr>
              <a:t>It</a:t>
            </a:r>
            <a:endParaRPr lang="en-US" sz="3200" dirty="0">
              <a:latin typeface="Lucida Sans Unicode"/>
              <a:cs typeface="Lucida Sans Unicode"/>
            </a:endParaRPr>
          </a:p>
          <a:p>
            <a:pPr marL="12700" algn="just">
              <a:lnSpc>
                <a:spcPct val="100000"/>
              </a:lnSpc>
              <a:spcBef>
                <a:spcPts val="2340"/>
              </a:spcBef>
            </a:pPr>
            <a:r>
              <a:rPr lang="en-US" sz="3200" dirty="0">
                <a:latin typeface="Lucida Sans Unicode"/>
                <a:cs typeface="Lucida Sans Unicode"/>
              </a:rPr>
              <a:t>efficiently</a:t>
            </a:r>
            <a:r>
              <a:rPr lang="en-US" sz="3200" spc="-180" dirty="0">
                <a:latin typeface="Lucida Sans Unicode"/>
                <a:cs typeface="Lucida Sans Unicode"/>
              </a:rPr>
              <a:t>  </a:t>
            </a:r>
            <a:r>
              <a:rPr lang="en-US" sz="3200" spc="-20" dirty="0">
                <a:latin typeface="Lucida Sans Unicode"/>
                <a:cs typeface="Lucida Sans Unicode"/>
              </a:rPr>
              <a:t>fills</a:t>
            </a:r>
            <a:r>
              <a:rPr lang="en-US" sz="3200" spc="-170" dirty="0">
                <a:latin typeface="Lucida Sans Unicode"/>
                <a:cs typeface="Lucida Sans Unicode"/>
              </a:rPr>
              <a:t> </a:t>
            </a:r>
            <a:r>
              <a:rPr lang="en-US" sz="3200" spc="-50" dirty="0">
                <a:latin typeface="Lucida Sans Unicode"/>
                <a:cs typeface="Lucida Sans Unicode"/>
              </a:rPr>
              <a:t>in </a:t>
            </a:r>
            <a:r>
              <a:rPr lang="en-US" sz="3200" spc="-170" dirty="0">
                <a:latin typeface="Lucida Sans Unicode"/>
                <a:cs typeface="Lucida Sans Unicode"/>
              </a:rPr>
              <a:t> </a:t>
            </a:r>
            <a:r>
              <a:rPr lang="en-US" sz="3200" dirty="0">
                <a:latin typeface="Lucida Sans Unicode"/>
                <a:cs typeface="Lucida Sans Unicode"/>
              </a:rPr>
              <a:t>the</a:t>
            </a:r>
            <a:r>
              <a:rPr lang="en-US" sz="3200" spc="-175" dirty="0">
                <a:latin typeface="Lucida Sans Unicode"/>
                <a:cs typeface="Lucida Sans Unicode"/>
              </a:rPr>
              <a:t> </a:t>
            </a:r>
            <a:r>
              <a:rPr lang="en-US" sz="3200" spc="-80" dirty="0">
                <a:latin typeface="Lucida Sans Unicode"/>
                <a:cs typeface="Lucida Sans Unicode"/>
              </a:rPr>
              <a:t>missing </a:t>
            </a:r>
            <a:r>
              <a:rPr lang="en-US" sz="3200" spc="-170" dirty="0">
                <a:latin typeface="Lucida Sans Unicode"/>
                <a:cs typeface="Lucida Sans Unicode"/>
              </a:rPr>
              <a:t> </a:t>
            </a:r>
            <a:r>
              <a:rPr lang="en-US" sz="3200" spc="-10" dirty="0">
                <a:latin typeface="Lucida Sans Unicode"/>
                <a:cs typeface="Lucida Sans Unicode"/>
              </a:rPr>
              <a:t>numbers </a:t>
            </a:r>
            <a:r>
              <a:rPr lang="en-US" sz="3200" spc="-155" dirty="0">
                <a:latin typeface="Lucida Sans Unicode"/>
                <a:cs typeface="Lucida Sans Unicode"/>
              </a:rPr>
              <a:t> </a:t>
            </a:r>
            <a:r>
              <a:rPr lang="en-US" sz="3200" dirty="0">
                <a:latin typeface="Lucida Sans Unicode"/>
                <a:cs typeface="Lucida Sans Unicode"/>
              </a:rPr>
              <a:t>while</a:t>
            </a:r>
            <a:r>
              <a:rPr lang="en-US" sz="3200" spc="-175" dirty="0">
                <a:latin typeface="Lucida Sans Unicode"/>
                <a:cs typeface="Lucida Sans Unicode"/>
              </a:rPr>
              <a:t> </a:t>
            </a:r>
            <a:r>
              <a:rPr lang="en-US" sz="3200" spc="-45" dirty="0">
                <a:latin typeface="Lucida Sans Unicode"/>
                <a:cs typeface="Lucida Sans Unicode"/>
              </a:rPr>
              <a:t>ensuring</a:t>
            </a:r>
            <a:r>
              <a:rPr lang="en-US" sz="3200" spc="-170" dirty="0">
                <a:latin typeface="Lucida Sans Unicode"/>
                <a:cs typeface="Lucida Sans Unicode"/>
              </a:rPr>
              <a:t>  </a:t>
            </a:r>
            <a:r>
              <a:rPr lang="en-US" sz="3200" dirty="0">
                <a:latin typeface="Lucida Sans Unicode"/>
                <a:cs typeface="Lucida Sans Unicode"/>
              </a:rPr>
              <a:t>all</a:t>
            </a:r>
            <a:r>
              <a:rPr lang="en-US" sz="3200" spc="-175" dirty="0">
                <a:latin typeface="Lucida Sans Unicode"/>
                <a:cs typeface="Lucida Sans Unicode"/>
              </a:rPr>
              <a:t> </a:t>
            </a:r>
            <a:r>
              <a:rPr lang="en-US" sz="3200" spc="-20" dirty="0">
                <a:latin typeface="Lucida Sans Unicode"/>
                <a:cs typeface="Lucida Sans Unicode"/>
              </a:rPr>
              <a:t>Sudoku</a:t>
            </a:r>
            <a:r>
              <a:rPr lang="en-US" sz="3200" spc="-160" dirty="0">
                <a:latin typeface="Lucida Sans Unicode"/>
                <a:cs typeface="Lucida Sans Unicode"/>
              </a:rPr>
              <a:t>  </a:t>
            </a:r>
            <a:r>
              <a:rPr lang="en-US" sz="3200" dirty="0">
                <a:latin typeface="Lucida Sans Unicode"/>
                <a:cs typeface="Lucida Sans Unicode"/>
              </a:rPr>
              <a:t>rules</a:t>
            </a:r>
            <a:r>
              <a:rPr lang="en-US" sz="3200" spc="-165" dirty="0">
                <a:latin typeface="Lucida Sans Unicode"/>
                <a:cs typeface="Lucida Sans Unicode"/>
              </a:rPr>
              <a:t> </a:t>
            </a:r>
            <a:r>
              <a:rPr lang="en-US" sz="3200" spc="-25" dirty="0">
                <a:latin typeface="Lucida Sans Unicode"/>
                <a:cs typeface="Lucida Sans Unicode"/>
              </a:rPr>
              <a:t>are</a:t>
            </a:r>
            <a:endParaRPr lang="en-US" sz="3200" dirty="0">
              <a:latin typeface="Lucida Sans Unicode"/>
              <a:cs typeface="Lucida Sans Unicode"/>
            </a:endParaRPr>
          </a:p>
          <a:p>
            <a:pPr marL="12700" marR="5080" algn="just">
              <a:lnSpc>
                <a:spcPct val="163900"/>
              </a:lnSpc>
              <a:spcBef>
                <a:spcPts val="5"/>
              </a:spcBef>
            </a:pPr>
            <a:r>
              <a:rPr sz="3200" dirty="0">
                <a:latin typeface="Lucida Sans Unicode"/>
                <a:cs typeface="Lucida Sans Unicode"/>
              </a:rPr>
              <a:t>followed.</a:t>
            </a:r>
            <a:r>
              <a:rPr sz="3200" spc="-145" dirty="0">
                <a:latin typeface="Lucida Sans Unicode"/>
                <a:cs typeface="Lucida Sans Unicode"/>
              </a:rPr>
              <a:t> </a:t>
            </a:r>
            <a:r>
              <a:rPr sz="3200" spc="-50" dirty="0">
                <a:latin typeface="Lucida Sans Unicode"/>
                <a:cs typeface="Lucida Sans Unicode"/>
              </a:rPr>
              <a:t>The</a:t>
            </a:r>
            <a:r>
              <a:rPr sz="3200" spc="-170" dirty="0">
                <a:latin typeface="Lucida Sans Unicode"/>
                <a:cs typeface="Lucida Sans Unicode"/>
              </a:rPr>
              <a:t> </a:t>
            </a:r>
            <a:r>
              <a:rPr sz="3200" dirty="0">
                <a:latin typeface="Lucida Sans Unicode"/>
                <a:cs typeface="Lucida Sans Unicode"/>
              </a:rPr>
              <a:t>project</a:t>
            </a:r>
            <a:r>
              <a:rPr sz="3200" spc="-165" dirty="0">
                <a:latin typeface="Lucida Sans Unicode"/>
                <a:cs typeface="Lucida Sans Unicode"/>
              </a:rPr>
              <a:t> </a:t>
            </a:r>
            <a:r>
              <a:rPr sz="3200" dirty="0">
                <a:latin typeface="Lucida Sans Unicode"/>
                <a:cs typeface="Lucida Sans Unicode"/>
              </a:rPr>
              <a:t>demonstrates</a:t>
            </a:r>
            <a:r>
              <a:rPr sz="3200" spc="-155" dirty="0">
                <a:latin typeface="Lucida Sans Unicode"/>
                <a:cs typeface="Lucida Sans Unicode"/>
              </a:rPr>
              <a:t> </a:t>
            </a:r>
            <a:r>
              <a:rPr sz="3200" dirty="0">
                <a:latin typeface="Lucida Sans Unicode"/>
                <a:cs typeface="Lucida Sans Unicode"/>
              </a:rPr>
              <a:t>the</a:t>
            </a:r>
            <a:r>
              <a:rPr sz="3200" spc="-165" dirty="0">
                <a:latin typeface="Lucida Sans Unicode"/>
                <a:cs typeface="Lucida Sans Unicode"/>
              </a:rPr>
              <a:t> </a:t>
            </a:r>
            <a:r>
              <a:rPr sz="3200" dirty="0">
                <a:latin typeface="Lucida Sans Unicode"/>
                <a:cs typeface="Lucida Sans Unicode"/>
              </a:rPr>
              <a:t>power</a:t>
            </a:r>
            <a:r>
              <a:rPr sz="3200" spc="-130" dirty="0">
                <a:latin typeface="Lucida Sans Unicode"/>
                <a:cs typeface="Lucida Sans Unicode"/>
              </a:rPr>
              <a:t> </a:t>
            </a:r>
            <a:r>
              <a:rPr sz="3200" dirty="0">
                <a:latin typeface="Lucida Sans Unicode"/>
                <a:cs typeface="Lucida Sans Unicode"/>
              </a:rPr>
              <a:t>of</a:t>
            </a:r>
            <a:r>
              <a:rPr sz="3200" spc="-165" dirty="0">
                <a:latin typeface="Lucida Sans Unicode"/>
                <a:cs typeface="Lucida Sans Unicode"/>
              </a:rPr>
              <a:t> </a:t>
            </a:r>
            <a:r>
              <a:rPr sz="3200" spc="-35" dirty="0">
                <a:latin typeface="Lucida Sans Unicode"/>
                <a:cs typeface="Lucida Sans Unicode"/>
              </a:rPr>
              <a:t>algorithms</a:t>
            </a:r>
            <a:r>
              <a:rPr sz="3200" spc="-150" dirty="0">
                <a:latin typeface="Lucida Sans Unicode"/>
                <a:cs typeface="Lucida Sans Unicode"/>
              </a:rPr>
              <a:t> </a:t>
            </a:r>
            <a:r>
              <a:rPr sz="3200" spc="-50" dirty="0">
                <a:latin typeface="Lucida Sans Unicode"/>
                <a:cs typeface="Lucida Sans Unicode"/>
              </a:rPr>
              <a:t>in</a:t>
            </a:r>
            <a:r>
              <a:rPr sz="3200" spc="-165" dirty="0">
                <a:latin typeface="Lucida Sans Unicode"/>
                <a:cs typeface="Lucida Sans Unicode"/>
              </a:rPr>
              <a:t> </a:t>
            </a:r>
            <a:r>
              <a:rPr sz="3200" spc="-35" dirty="0">
                <a:latin typeface="Lucida Sans Unicode"/>
                <a:cs typeface="Lucida Sans Unicode"/>
              </a:rPr>
              <a:t>solving</a:t>
            </a:r>
            <a:r>
              <a:rPr sz="3200" spc="-165" dirty="0">
                <a:latin typeface="Lucida Sans Unicode"/>
                <a:cs typeface="Lucida Sans Unicode"/>
              </a:rPr>
              <a:t> </a:t>
            </a:r>
            <a:r>
              <a:rPr sz="3200" spc="-10" dirty="0">
                <a:latin typeface="Lucida Sans Unicode"/>
                <a:cs typeface="Lucida Sans Unicode"/>
              </a:rPr>
              <a:t>complex </a:t>
            </a:r>
            <a:r>
              <a:rPr sz="3200" dirty="0">
                <a:latin typeface="Lucida Sans Unicode"/>
                <a:cs typeface="Lucida Sans Unicode"/>
              </a:rPr>
              <a:t>problems</a:t>
            </a:r>
            <a:r>
              <a:rPr sz="3200" spc="-160" dirty="0">
                <a:latin typeface="Lucida Sans Unicode"/>
                <a:cs typeface="Lucida Sans Unicode"/>
              </a:rPr>
              <a:t> </a:t>
            </a:r>
            <a:r>
              <a:rPr sz="3200" dirty="0">
                <a:latin typeface="Lucida Sans Unicode"/>
                <a:cs typeface="Lucida Sans Unicode"/>
              </a:rPr>
              <a:t>and</a:t>
            </a:r>
            <a:r>
              <a:rPr sz="3200" spc="-170" dirty="0">
                <a:latin typeface="Lucida Sans Unicode"/>
                <a:cs typeface="Lucida Sans Unicode"/>
              </a:rPr>
              <a:t> </a:t>
            </a:r>
            <a:r>
              <a:rPr sz="3200" dirty="0">
                <a:latin typeface="Lucida Sans Unicode"/>
                <a:cs typeface="Lucida Sans Unicode"/>
              </a:rPr>
              <a:t>can</a:t>
            </a:r>
            <a:r>
              <a:rPr sz="3200" spc="-165" dirty="0">
                <a:latin typeface="Lucida Sans Unicode"/>
                <a:cs typeface="Lucida Sans Unicode"/>
              </a:rPr>
              <a:t> </a:t>
            </a:r>
            <a:r>
              <a:rPr sz="3200" dirty="0">
                <a:latin typeface="Lucida Sans Unicode"/>
                <a:cs typeface="Lucida Sans Unicode"/>
              </a:rPr>
              <a:t>be</a:t>
            </a:r>
            <a:r>
              <a:rPr sz="3200" spc="-155" dirty="0">
                <a:latin typeface="Lucida Sans Unicode"/>
                <a:cs typeface="Lucida Sans Unicode"/>
              </a:rPr>
              <a:t> </a:t>
            </a:r>
            <a:r>
              <a:rPr sz="3200" dirty="0">
                <a:latin typeface="Lucida Sans Unicode"/>
                <a:cs typeface="Lucida Sans Unicode"/>
              </a:rPr>
              <a:t>further</a:t>
            </a:r>
            <a:r>
              <a:rPr sz="3200" spc="-145" dirty="0">
                <a:latin typeface="Lucida Sans Unicode"/>
                <a:cs typeface="Lucida Sans Unicode"/>
              </a:rPr>
              <a:t> </a:t>
            </a:r>
            <a:r>
              <a:rPr sz="3200" dirty="0">
                <a:latin typeface="Lucida Sans Unicode"/>
                <a:cs typeface="Lucida Sans Unicode"/>
              </a:rPr>
              <a:t>improved</a:t>
            </a:r>
            <a:r>
              <a:rPr sz="3200" spc="-150" dirty="0">
                <a:latin typeface="Lucida Sans Unicode"/>
                <a:cs typeface="Lucida Sans Unicode"/>
              </a:rPr>
              <a:t> </a:t>
            </a:r>
            <a:r>
              <a:rPr sz="3200" spc="55" dirty="0">
                <a:latin typeface="Lucida Sans Unicode"/>
                <a:cs typeface="Lucida Sans Unicode"/>
              </a:rPr>
              <a:t>to</a:t>
            </a:r>
            <a:r>
              <a:rPr sz="3200" spc="-165" dirty="0">
                <a:latin typeface="Lucida Sans Unicode"/>
                <a:cs typeface="Lucida Sans Unicode"/>
              </a:rPr>
              <a:t> </a:t>
            </a:r>
            <a:r>
              <a:rPr sz="3200" dirty="0">
                <a:latin typeface="Lucida Sans Unicode"/>
                <a:cs typeface="Lucida Sans Unicode"/>
              </a:rPr>
              <a:t>handle</a:t>
            </a:r>
            <a:r>
              <a:rPr sz="3200" spc="-175" dirty="0">
                <a:latin typeface="Lucida Sans Unicode"/>
                <a:cs typeface="Lucida Sans Unicode"/>
              </a:rPr>
              <a:t> </a:t>
            </a:r>
            <a:r>
              <a:rPr sz="3200" dirty="0">
                <a:latin typeface="Lucida Sans Unicode"/>
                <a:cs typeface="Lucida Sans Unicode"/>
              </a:rPr>
              <a:t>even</a:t>
            </a:r>
            <a:r>
              <a:rPr sz="3200" spc="-170" dirty="0">
                <a:latin typeface="Lucida Sans Unicode"/>
                <a:cs typeface="Lucida Sans Unicode"/>
              </a:rPr>
              <a:t> </a:t>
            </a:r>
            <a:r>
              <a:rPr sz="3200" spc="-30" dirty="0">
                <a:latin typeface="Lucida Sans Unicode"/>
                <a:cs typeface="Lucida Sans Unicode"/>
              </a:rPr>
              <a:t>larger</a:t>
            </a:r>
            <a:r>
              <a:rPr sz="3200" spc="-155" dirty="0">
                <a:latin typeface="Lucida Sans Unicode"/>
                <a:cs typeface="Lucida Sans Unicode"/>
              </a:rPr>
              <a:t> </a:t>
            </a:r>
            <a:r>
              <a:rPr sz="3200" dirty="0">
                <a:latin typeface="Lucida Sans Unicode"/>
                <a:cs typeface="Lucida Sans Unicode"/>
              </a:rPr>
              <a:t>or</a:t>
            </a:r>
            <a:r>
              <a:rPr sz="3200" spc="-155" dirty="0">
                <a:latin typeface="Lucida Sans Unicode"/>
                <a:cs typeface="Lucida Sans Unicode"/>
              </a:rPr>
              <a:t> </a:t>
            </a:r>
            <a:r>
              <a:rPr sz="3200" dirty="0">
                <a:latin typeface="Lucida Sans Unicode"/>
                <a:cs typeface="Lucida Sans Unicode"/>
              </a:rPr>
              <a:t>more</a:t>
            </a:r>
            <a:r>
              <a:rPr sz="3200" spc="-155" dirty="0">
                <a:latin typeface="Lucida Sans Unicode"/>
                <a:cs typeface="Lucida Sans Unicode"/>
              </a:rPr>
              <a:t> </a:t>
            </a:r>
            <a:r>
              <a:rPr sz="3200" spc="-10" dirty="0">
                <a:latin typeface="Lucida Sans Unicode"/>
                <a:cs typeface="Lucida Sans Unicode"/>
              </a:rPr>
              <a:t>difficult puzzles.</a:t>
            </a:r>
            <a:endParaRPr lang="en-US" sz="3200" spc="-10" dirty="0">
              <a:latin typeface="Lucida Sans Unicode"/>
              <a:cs typeface="Lucida Sans Unicode"/>
            </a:endParaRPr>
          </a:p>
          <a:p>
            <a:pPr marL="12700" marR="5080" algn="just">
              <a:lnSpc>
                <a:spcPct val="163900"/>
              </a:lnSpc>
              <a:spcBef>
                <a:spcPts val="5"/>
              </a:spcBef>
            </a:pPr>
            <a:r>
              <a:rPr lang="en-IN" sz="3200" spc="-10" dirty="0">
                <a:latin typeface="Lucida Sans Unicode"/>
                <a:cs typeface="Lucida Sans Unicode"/>
              </a:rPr>
              <a:t>    The solver applies algorithms(such as backtracking, constraint propagation, or optimization techniques) to systematically test possible solutions while ensuring that each row, column and 3*3 sub grid contain all numbers from 1-9 without repetition.</a:t>
            </a:r>
            <a:endParaRPr lang="en-US" sz="3200" spc="-10" dirty="0">
              <a:latin typeface="Lucida Sans Unicode"/>
              <a:cs typeface="Lucida Sans Unicode"/>
            </a:endParaRPr>
          </a:p>
          <a:p>
            <a:pPr marL="12700" marR="5080" algn="just">
              <a:lnSpc>
                <a:spcPct val="163900"/>
              </a:lnSpc>
              <a:spcBef>
                <a:spcPts val="5"/>
              </a:spcBef>
            </a:pPr>
            <a:r>
              <a:rPr lang="en-IN" sz="3050" spc="-10" dirty="0">
                <a:latin typeface="Lucida Sans Unicode"/>
                <a:cs typeface="Lucida Sans Unicode"/>
              </a:rPr>
              <a:t>    </a:t>
            </a:r>
            <a:endParaRPr sz="30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427476"/>
            <a:ext cx="396240" cy="4953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2678" y="310133"/>
            <a:ext cx="11494871" cy="1184812"/>
          </a:xfrm>
          <a:prstGeom prst="rect">
            <a:avLst/>
          </a:prstGeom>
        </p:spPr>
        <p:txBody>
          <a:bodyPr vert="horz" wrap="square" lIns="0" tIns="106553" rIns="0" bIns="0" rtlCol="0">
            <a:spAutoFit/>
          </a:bodyPr>
          <a:lstStyle/>
          <a:p>
            <a:pPr marL="521144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REF</a:t>
            </a:r>
            <a:r>
              <a:rPr lang="en-US" spc="-10" dirty="0"/>
              <a:t>E</a:t>
            </a:r>
            <a:r>
              <a:rPr spc="-10" dirty="0"/>
              <a:t>RENCES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2044954" y="3113504"/>
            <a:ext cx="15898494" cy="53322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100"/>
              </a:spcBef>
            </a:pPr>
            <a:r>
              <a:rPr lang="en-US" sz="4800" spc="-10" dirty="0"/>
              <a:t>we have referred this link for JavaScript code:</a:t>
            </a:r>
          </a:p>
          <a:p>
            <a:pPr marL="12700" marR="5080">
              <a:lnSpc>
                <a:spcPct val="117200"/>
              </a:lnSpc>
              <a:spcBef>
                <a:spcPts val="100"/>
              </a:spcBef>
            </a:pPr>
            <a:r>
              <a:rPr lang="en-US" dirty="0">
                <a:hlinkClick r:id="rId3"/>
              </a:rPr>
              <a:t>Sudoku Solver with HTML, CSS, and JavaScript</a:t>
            </a:r>
            <a:endParaRPr lang="en-US" sz="4800" spc="-10" dirty="0"/>
          </a:p>
          <a:p>
            <a:pPr marL="12700" marR="5080">
              <a:lnSpc>
                <a:spcPct val="117200"/>
              </a:lnSpc>
              <a:spcBef>
                <a:spcPts val="100"/>
              </a:spcBef>
            </a:pPr>
            <a:endParaRPr lang="en-US" sz="4800" spc="-10" dirty="0"/>
          </a:p>
          <a:p>
            <a:pPr marL="12700" marR="5080">
              <a:lnSpc>
                <a:spcPct val="117200"/>
              </a:lnSpc>
              <a:spcBef>
                <a:spcPts val="100"/>
              </a:spcBef>
            </a:pPr>
            <a:endParaRPr spc="-10" dirty="0"/>
          </a:p>
          <a:p>
            <a:pPr>
              <a:lnSpc>
                <a:spcPct val="100000"/>
              </a:lnSpc>
              <a:spcBef>
                <a:spcPts val="2025"/>
              </a:spcBef>
            </a:pPr>
            <a:r>
              <a:rPr lang="en-US" sz="4400" spc="-10" dirty="0"/>
              <a:t>We have used this link for matching password &amp;confirm password:</a:t>
            </a:r>
            <a:endParaRPr sz="4400" spc="-10" dirty="0"/>
          </a:p>
          <a:p>
            <a:pPr marL="547370">
              <a:lnSpc>
                <a:spcPct val="100000"/>
              </a:lnSpc>
            </a:pPr>
            <a:r>
              <a:rPr sz="4850" spc="-10" dirty="0"/>
              <a:t>https://.</a:t>
            </a:r>
            <a:r>
              <a:rPr sz="485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youtu.be/bVkl2PJFIA8si=NgGklE75Y2N5tOGm</a:t>
            </a:r>
            <a:endParaRPr sz="4850" dirty="0"/>
          </a:p>
        </p:txBody>
      </p:sp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700" y="6917435"/>
            <a:ext cx="39624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5530596"/>
            <a:ext cx="4114800" cy="4114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48360" y="1028700"/>
            <a:ext cx="4114800" cy="4114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58255" y="5963411"/>
            <a:ext cx="7315200" cy="3200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15102" y="4116781"/>
            <a:ext cx="7987665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153660" algn="l"/>
              </a:tabLst>
            </a:pPr>
            <a:r>
              <a:rPr sz="10000" spc="-10" dirty="0">
                <a:solidFill>
                  <a:srgbClr val="000000"/>
                </a:solidFill>
              </a:rPr>
              <a:t>THANK</a:t>
            </a:r>
            <a:r>
              <a:rPr sz="10000" dirty="0">
                <a:solidFill>
                  <a:srgbClr val="000000"/>
                </a:solidFill>
              </a:rPr>
              <a:t>	</a:t>
            </a:r>
            <a:r>
              <a:rPr sz="10000" spc="-25" dirty="0">
                <a:solidFill>
                  <a:srgbClr val="708AAB"/>
                </a:solidFill>
              </a:rPr>
              <a:t>YOU</a:t>
            </a:r>
            <a:endParaRPr sz="10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2435860"/>
            </a:xfrm>
            <a:custGeom>
              <a:avLst/>
              <a:gdLst/>
              <a:ahLst/>
              <a:cxnLst/>
              <a:rect l="l" t="t" r="r" b="b"/>
              <a:pathLst>
                <a:path w="18288000" h="2435860">
                  <a:moveTo>
                    <a:pt x="0" y="2435352"/>
                  </a:moveTo>
                  <a:lnTo>
                    <a:pt x="18288000" y="2435352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2435352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435351"/>
              <a:ext cx="18288000" cy="7851775"/>
            </a:xfrm>
            <a:custGeom>
              <a:avLst/>
              <a:gdLst/>
              <a:ahLst/>
              <a:cxnLst/>
              <a:rect l="l" t="t" r="r" b="b"/>
              <a:pathLst>
                <a:path w="18288000" h="7851775">
                  <a:moveTo>
                    <a:pt x="18288000" y="0"/>
                  </a:moveTo>
                  <a:lnTo>
                    <a:pt x="0" y="0"/>
                  </a:lnTo>
                  <a:lnTo>
                    <a:pt x="0" y="7851648"/>
                  </a:lnTo>
                  <a:lnTo>
                    <a:pt x="18288000" y="7851648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6263" rIns="0" bIns="0" rtlCol="0">
            <a:spAutoFit/>
          </a:bodyPr>
          <a:lstStyle/>
          <a:p>
            <a:pPr marL="6943725">
              <a:lnSpc>
                <a:spcPct val="100000"/>
              </a:lnSpc>
              <a:spcBef>
                <a:spcPts val="95"/>
              </a:spcBef>
            </a:pPr>
            <a:r>
              <a:rPr b="0" spc="-10" dirty="0">
                <a:latin typeface="Times New Roman"/>
                <a:cs typeface="Times New Roman"/>
              </a:rPr>
              <a:t>AGENDA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246376" y="2962655"/>
            <a:ext cx="584200" cy="6158865"/>
            <a:chOff x="2246376" y="2962655"/>
            <a:chExt cx="584200" cy="615886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4956" y="2962655"/>
              <a:ext cx="509016" cy="5090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4956" y="3902963"/>
              <a:ext cx="480059" cy="4800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3808" y="4678679"/>
              <a:ext cx="521207" cy="5196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6376" y="5570220"/>
              <a:ext cx="548639" cy="5486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9904" y="6608064"/>
              <a:ext cx="550163" cy="5486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6376" y="7680959"/>
              <a:ext cx="548639" cy="5486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6376" y="8572500"/>
              <a:ext cx="548639" cy="54864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264534" y="2912110"/>
            <a:ext cx="9613266" cy="62774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95"/>
              </a:spcBef>
            </a:pPr>
            <a:r>
              <a:rPr sz="3400" spc="-10" dirty="0">
                <a:latin typeface="Times New Roman"/>
                <a:cs typeface="Times New Roman"/>
              </a:rPr>
              <a:t>INTRODUCTION</a:t>
            </a:r>
            <a:endParaRPr sz="3400" dirty="0">
              <a:latin typeface="Times New Roman"/>
              <a:cs typeface="Times New Roman"/>
            </a:endParaRPr>
          </a:p>
          <a:p>
            <a:pPr marL="212090" marR="5080" indent="120014">
              <a:lnSpc>
                <a:spcPts val="6840"/>
              </a:lnSpc>
              <a:spcBef>
                <a:spcPts val="445"/>
              </a:spcBef>
            </a:pPr>
            <a:r>
              <a:rPr sz="3400" spc="-35" dirty="0">
                <a:latin typeface="Times New Roman"/>
                <a:cs typeface="Times New Roman"/>
              </a:rPr>
              <a:t>SOFTWARE</a:t>
            </a:r>
            <a:r>
              <a:rPr sz="3400" spc="-114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&amp;</a:t>
            </a:r>
            <a:r>
              <a:rPr sz="3400" spc="-100" dirty="0">
                <a:latin typeface="Times New Roman"/>
                <a:cs typeface="Times New Roman"/>
              </a:rPr>
              <a:t> </a:t>
            </a:r>
            <a:r>
              <a:rPr sz="3400" spc="-35" dirty="0">
                <a:latin typeface="Times New Roman"/>
                <a:cs typeface="Times New Roman"/>
              </a:rPr>
              <a:t>HARDWARE</a:t>
            </a:r>
            <a:r>
              <a:rPr sz="3400" spc="-114" dirty="0">
                <a:latin typeface="Times New Roman"/>
                <a:cs typeface="Times New Roman"/>
              </a:rPr>
              <a:t> </a:t>
            </a:r>
            <a:r>
              <a:rPr sz="3400" spc="-10" dirty="0">
                <a:latin typeface="Times New Roman"/>
                <a:cs typeface="Times New Roman"/>
              </a:rPr>
              <a:t>REQUIREMENTS </a:t>
            </a:r>
            <a:r>
              <a:rPr sz="3400" spc="-30" dirty="0">
                <a:latin typeface="Times New Roman"/>
                <a:cs typeface="Times New Roman"/>
              </a:rPr>
              <a:t>FUNDAMENTAL</a:t>
            </a:r>
            <a:r>
              <a:rPr sz="3400" spc="-120" dirty="0">
                <a:latin typeface="Times New Roman"/>
                <a:cs typeface="Times New Roman"/>
              </a:rPr>
              <a:t> </a:t>
            </a:r>
            <a:r>
              <a:rPr sz="3400" spc="-10" dirty="0">
                <a:latin typeface="Times New Roman"/>
                <a:cs typeface="Times New Roman"/>
              </a:rPr>
              <a:t>MODULES</a:t>
            </a:r>
            <a:endParaRPr sz="3400" dirty="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2685"/>
              </a:spcBef>
            </a:pPr>
            <a:r>
              <a:rPr sz="3400" dirty="0">
                <a:latin typeface="Times New Roman"/>
                <a:cs typeface="Times New Roman"/>
              </a:rPr>
              <a:t>OUTPUT</a:t>
            </a:r>
            <a:r>
              <a:rPr sz="3400" spc="-85" dirty="0">
                <a:latin typeface="Times New Roman"/>
                <a:cs typeface="Times New Roman"/>
              </a:rPr>
              <a:t> </a:t>
            </a:r>
            <a:r>
              <a:rPr sz="3400" spc="-10" dirty="0">
                <a:latin typeface="Times New Roman"/>
                <a:cs typeface="Times New Roman"/>
              </a:rPr>
              <a:t>SCREENS</a:t>
            </a:r>
            <a:endParaRPr sz="3400" dirty="0">
              <a:latin typeface="Times New Roman"/>
              <a:cs typeface="Times New Roman"/>
            </a:endParaRPr>
          </a:p>
          <a:p>
            <a:pPr marL="12700" marR="5688330">
              <a:lnSpc>
                <a:spcPct val="171800"/>
              </a:lnSpc>
              <a:spcBef>
                <a:spcPts val="1310"/>
              </a:spcBef>
            </a:pPr>
            <a:r>
              <a:rPr sz="3400" dirty="0">
                <a:latin typeface="Times New Roman"/>
                <a:cs typeface="Times New Roman"/>
              </a:rPr>
              <a:t>SOURCE</a:t>
            </a:r>
            <a:r>
              <a:rPr sz="3400" spc="-30" dirty="0">
                <a:latin typeface="Times New Roman"/>
                <a:cs typeface="Times New Roman"/>
              </a:rPr>
              <a:t> </a:t>
            </a:r>
            <a:r>
              <a:rPr lang="en-US" sz="3400" spc="-20" dirty="0">
                <a:latin typeface="Times New Roman"/>
                <a:cs typeface="Times New Roman"/>
              </a:rPr>
              <a:t>CODE</a:t>
            </a:r>
          </a:p>
          <a:p>
            <a:pPr marL="12700" marR="5688330">
              <a:lnSpc>
                <a:spcPct val="171800"/>
              </a:lnSpc>
              <a:spcBef>
                <a:spcPts val="1310"/>
              </a:spcBef>
            </a:pPr>
            <a:r>
              <a:rPr lang="en-US" sz="3400" spc="-20" dirty="0">
                <a:latin typeface="Times New Roman"/>
                <a:cs typeface="Times New Roman"/>
              </a:rPr>
              <a:t>CONCLUSION</a:t>
            </a:r>
          </a:p>
          <a:p>
            <a:pPr marL="12700" marR="5688330">
              <a:lnSpc>
                <a:spcPct val="171800"/>
              </a:lnSpc>
              <a:spcBef>
                <a:spcPts val="1310"/>
              </a:spcBef>
            </a:pPr>
            <a:r>
              <a:rPr lang="en-US" sz="3400" spc="-20" dirty="0">
                <a:latin typeface="Times New Roman"/>
                <a:cs typeface="Times New Roman"/>
              </a:rPr>
              <a:t>REFERENCES</a:t>
            </a:r>
            <a:endParaRPr sz="3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2678" y="310133"/>
            <a:ext cx="8643721" cy="2536977"/>
          </a:xfrm>
          <a:prstGeom prst="rect">
            <a:avLst/>
          </a:prstGeom>
        </p:spPr>
        <p:txBody>
          <a:bodyPr vert="horz" wrap="square" lIns="0" tIns="531241" rIns="0" bIns="0" rtlCol="0">
            <a:spAutoFit/>
          </a:bodyPr>
          <a:lstStyle/>
          <a:p>
            <a:pPr marL="15875" marR="5080" indent="-3810">
              <a:lnSpc>
                <a:spcPts val="7750"/>
              </a:lnSpc>
              <a:spcBef>
                <a:spcPts val="254"/>
              </a:spcBef>
            </a:pPr>
            <a:r>
              <a:rPr sz="6500" i="1" dirty="0">
                <a:solidFill>
                  <a:srgbClr val="2A2D39"/>
                </a:solidFill>
                <a:latin typeface="Palatino Linotype"/>
                <a:cs typeface="Palatino Linotype"/>
              </a:rPr>
              <a:t>INTRODUCTION</a:t>
            </a:r>
            <a:r>
              <a:rPr sz="6500" i="1" spc="-215" dirty="0">
                <a:solidFill>
                  <a:srgbClr val="2A2D39"/>
                </a:solidFill>
                <a:latin typeface="Palatino Linotype"/>
                <a:cs typeface="Palatino Linotype"/>
              </a:rPr>
              <a:t> </a:t>
            </a:r>
            <a:r>
              <a:rPr sz="6500" i="1" spc="-25" dirty="0">
                <a:solidFill>
                  <a:srgbClr val="2A2D39"/>
                </a:solidFill>
                <a:latin typeface="Palatino Linotype"/>
                <a:cs typeface="Palatino Linotype"/>
              </a:rPr>
              <a:t>TO </a:t>
            </a:r>
            <a:r>
              <a:rPr sz="6500" i="1" dirty="0">
                <a:solidFill>
                  <a:srgbClr val="153969"/>
                </a:solidFill>
                <a:latin typeface="Palatino Linotype"/>
                <a:cs typeface="Palatino Linotype"/>
              </a:rPr>
              <a:t>SUDOKU</a:t>
            </a:r>
            <a:r>
              <a:rPr sz="6500" i="1" spc="-315" dirty="0">
                <a:solidFill>
                  <a:srgbClr val="153969"/>
                </a:solidFill>
                <a:latin typeface="Palatino Linotype"/>
                <a:cs typeface="Palatino Linotype"/>
              </a:rPr>
              <a:t> </a:t>
            </a:r>
            <a:r>
              <a:rPr sz="6500" i="1" spc="120" dirty="0">
                <a:solidFill>
                  <a:srgbClr val="153969"/>
                </a:solidFill>
                <a:latin typeface="Palatino Linotype"/>
                <a:cs typeface="Palatino Linotype"/>
              </a:rPr>
              <a:t>SOLVER</a:t>
            </a:r>
            <a:endParaRPr sz="6500" dirty="0">
              <a:latin typeface="Palatino Linotype"/>
              <a:cs typeface="Palatino Linotyp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40141-ECFA-7A01-4C24-6D64F80B00ED}"/>
              </a:ext>
            </a:extLst>
          </p:cNvPr>
          <p:cNvSpPr txBox="1"/>
          <p:nvPr/>
        </p:nvSpPr>
        <p:spPr>
          <a:xfrm>
            <a:off x="261721" y="3086100"/>
            <a:ext cx="17526000" cy="6651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 Sudoku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popular puzzle game where the goal is to fill  a 9x9 grid with numbers, making sure each row, column, and 3x3 box has the numbers 1 to 9 without repeating . While it sounds easy, some Sudoku puzzles can be tricky to solve. This project focuses on creating a program that  can be solve any Sudoku puzzle automatically.</a:t>
            </a:r>
          </a:p>
          <a:p>
            <a:pPr>
              <a:lnSpc>
                <a:spcPct val="150000"/>
              </a:lnSpc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The main goal is to design a Sudoku solver that takes a partially filled puzzle and quickly fills in the missing numbers. The solver will use smart techniques like backtracking , which tries different numbers until the puzzle is solved correctly.</a:t>
            </a:r>
          </a:p>
          <a:p>
            <a:pPr>
              <a:lnSpc>
                <a:spcPct val="150000"/>
              </a:lnSpc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By building this solver, the project will show how algorithms (step-by-step instructions) can be used to solve problems that require logic and careful planning like Sudoku.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2177" rIns="0" bIns="0" rtlCol="0">
            <a:spAutoFit/>
          </a:bodyPr>
          <a:lstStyle/>
          <a:p>
            <a:pPr marL="6210935" marR="5080" indent="-1094740">
              <a:lnSpc>
                <a:spcPct val="108400"/>
              </a:lnSpc>
              <a:spcBef>
                <a:spcPts val="100"/>
              </a:spcBef>
            </a:pPr>
            <a:r>
              <a:rPr sz="6000" i="1" spc="75" dirty="0">
                <a:solidFill>
                  <a:srgbClr val="2A2D39"/>
                </a:solidFill>
                <a:latin typeface="Palatino Linotype"/>
                <a:cs typeface="Palatino Linotype"/>
              </a:rPr>
              <a:t>FUNDAMENTAL </a:t>
            </a:r>
            <a:r>
              <a:rPr sz="6000" i="1" spc="100" dirty="0">
                <a:solidFill>
                  <a:srgbClr val="708AAB"/>
                </a:solidFill>
                <a:latin typeface="Palatino Linotype"/>
                <a:cs typeface="Palatino Linotype"/>
              </a:rPr>
              <a:t>MODULES</a:t>
            </a:r>
            <a:endParaRPr sz="60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386" y="2991992"/>
            <a:ext cx="480781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latin typeface="Times New Roman"/>
                <a:cs typeface="Times New Roman"/>
              </a:rPr>
              <a:t>Grid</a:t>
            </a:r>
            <a:r>
              <a:rPr sz="4000" spc="-65" dirty="0">
                <a:latin typeface="Times New Roman"/>
                <a:cs typeface="Times New Roman"/>
              </a:rPr>
              <a:t> </a:t>
            </a:r>
            <a:r>
              <a:rPr sz="4000" spc="-10" dirty="0">
                <a:latin typeface="Times New Roman"/>
                <a:cs typeface="Times New Roman"/>
              </a:rPr>
              <a:t>Setup</a:t>
            </a:r>
            <a:endParaRPr sz="40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8800" y="4031742"/>
            <a:ext cx="4807813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latin typeface="Times New Roman"/>
                <a:cs typeface="Times New Roman"/>
              </a:rPr>
              <a:t>Number</a:t>
            </a:r>
            <a:r>
              <a:rPr sz="4000" spc="-120" dirty="0">
                <a:latin typeface="Times New Roman"/>
                <a:cs typeface="Times New Roman"/>
              </a:rPr>
              <a:t> </a:t>
            </a:r>
            <a:r>
              <a:rPr sz="4000" spc="-10" dirty="0">
                <a:latin typeface="Times New Roman"/>
                <a:cs typeface="Times New Roman"/>
              </a:rPr>
              <a:t>Placement</a:t>
            </a:r>
            <a:endParaRPr sz="40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6200" y="5142357"/>
            <a:ext cx="4807813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latin typeface="Times New Roman"/>
                <a:cs typeface="Times New Roman"/>
              </a:rPr>
              <a:t>Checking</a:t>
            </a:r>
            <a:r>
              <a:rPr sz="4000" spc="-150" dirty="0">
                <a:latin typeface="Times New Roman"/>
                <a:cs typeface="Times New Roman"/>
              </a:rPr>
              <a:t> </a:t>
            </a:r>
            <a:r>
              <a:rPr sz="4000" spc="-20" dirty="0">
                <a:latin typeface="Times New Roman"/>
                <a:cs typeface="Times New Roman"/>
              </a:rPr>
              <a:t>Rules</a:t>
            </a:r>
            <a:endParaRPr sz="40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3386" y="6540052"/>
            <a:ext cx="481881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latin typeface="Times New Roman"/>
                <a:cs typeface="Times New Roman"/>
              </a:rPr>
              <a:t>Sol</a:t>
            </a:r>
            <a:r>
              <a:rPr lang="en-US" sz="4000" spc="-10" dirty="0">
                <a:latin typeface="Times New Roman"/>
                <a:cs typeface="Times New Roman"/>
              </a:rPr>
              <a:t>ver</a:t>
            </a:r>
            <a:endParaRPr sz="40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6032" y="8257509"/>
            <a:ext cx="4880581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dirty="0">
                <a:latin typeface="Times New Roman"/>
                <a:cs typeface="Times New Roman"/>
              </a:rPr>
              <a:t>User Registration &amp; Login </a:t>
            </a:r>
            <a:endParaRPr sz="40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87034" y="3032492"/>
            <a:ext cx="1115441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latin typeface="Times New Roman"/>
                <a:cs typeface="Times New Roman"/>
              </a:rPr>
              <a:t>It</a:t>
            </a:r>
            <a:r>
              <a:rPr sz="3800" spc="-5" dirty="0">
                <a:latin typeface="Times New Roman"/>
                <a:cs typeface="Times New Roman"/>
              </a:rPr>
              <a:t> </a:t>
            </a:r>
            <a:r>
              <a:rPr sz="3800" dirty="0">
                <a:latin typeface="Times New Roman"/>
                <a:cs typeface="Times New Roman"/>
              </a:rPr>
              <a:t>helps</a:t>
            </a:r>
            <a:r>
              <a:rPr sz="3800" spc="-25" dirty="0">
                <a:latin typeface="Times New Roman"/>
                <a:cs typeface="Times New Roman"/>
              </a:rPr>
              <a:t> </a:t>
            </a:r>
            <a:r>
              <a:rPr sz="3800" dirty="0">
                <a:latin typeface="Times New Roman"/>
                <a:cs typeface="Times New Roman"/>
              </a:rPr>
              <a:t>create</a:t>
            </a:r>
            <a:r>
              <a:rPr sz="3800" spc="-30" dirty="0">
                <a:latin typeface="Times New Roman"/>
                <a:cs typeface="Times New Roman"/>
              </a:rPr>
              <a:t> </a:t>
            </a:r>
            <a:r>
              <a:rPr sz="3800" dirty="0">
                <a:latin typeface="Times New Roman"/>
                <a:cs typeface="Times New Roman"/>
              </a:rPr>
              <a:t>the</a:t>
            </a:r>
            <a:r>
              <a:rPr sz="3800" spc="-10" dirty="0">
                <a:latin typeface="Times New Roman"/>
                <a:cs typeface="Times New Roman"/>
              </a:rPr>
              <a:t> </a:t>
            </a:r>
            <a:r>
              <a:rPr sz="3800" dirty="0">
                <a:latin typeface="Times New Roman"/>
                <a:cs typeface="Times New Roman"/>
              </a:rPr>
              <a:t>board</a:t>
            </a:r>
            <a:r>
              <a:rPr sz="3800" spc="-25" dirty="0">
                <a:latin typeface="Times New Roman"/>
                <a:cs typeface="Times New Roman"/>
              </a:rPr>
              <a:t> </a:t>
            </a:r>
            <a:r>
              <a:rPr sz="3800" dirty="0">
                <a:latin typeface="Times New Roman"/>
                <a:cs typeface="Times New Roman"/>
              </a:rPr>
              <a:t>where</a:t>
            </a:r>
            <a:r>
              <a:rPr sz="3800" spc="-30" dirty="0">
                <a:latin typeface="Times New Roman"/>
                <a:cs typeface="Times New Roman"/>
              </a:rPr>
              <a:t> </a:t>
            </a:r>
            <a:r>
              <a:rPr sz="3800" dirty="0">
                <a:latin typeface="Times New Roman"/>
                <a:cs typeface="Times New Roman"/>
              </a:rPr>
              <a:t>numbers</a:t>
            </a:r>
            <a:r>
              <a:rPr sz="3800" spc="-45" dirty="0">
                <a:latin typeface="Times New Roman"/>
                <a:cs typeface="Times New Roman"/>
              </a:rPr>
              <a:t> </a:t>
            </a:r>
            <a:r>
              <a:rPr sz="3800" dirty="0">
                <a:latin typeface="Times New Roman"/>
                <a:cs typeface="Times New Roman"/>
              </a:rPr>
              <a:t>will</a:t>
            </a:r>
            <a:r>
              <a:rPr sz="3800" spc="-30" dirty="0">
                <a:latin typeface="Times New Roman"/>
                <a:cs typeface="Times New Roman"/>
              </a:rPr>
              <a:t> </a:t>
            </a:r>
            <a:r>
              <a:rPr sz="3800" spc="-25" dirty="0">
                <a:latin typeface="Times New Roman"/>
                <a:cs typeface="Times New Roman"/>
              </a:rPr>
              <a:t>go.</a:t>
            </a:r>
            <a:endParaRPr sz="38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87034" y="4117339"/>
            <a:ext cx="11420729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dirty="0">
                <a:latin typeface="Times New Roman"/>
                <a:cs typeface="Times New Roman"/>
              </a:rPr>
              <a:t>It</a:t>
            </a:r>
            <a:r>
              <a:rPr sz="3800" spc="-10" dirty="0">
                <a:latin typeface="Times New Roman"/>
                <a:cs typeface="Times New Roman"/>
              </a:rPr>
              <a:t> </a:t>
            </a:r>
            <a:r>
              <a:rPr sz="3800" dirty="0">
                <a:latin typeface="Times New Roman"/>
                <a:cs typeface="Times New Roman"/>
              </a:rPr>
              <a:t>makes</a:t>
            </a:r>
            <a:r>
              <a:rPr sz="3800" spc="-40" dirty="0">
                <a:latin typeface="Times New Roman"/>
                <a:cs typeface="Times New Roman"/>
              </a:rPr>
              <a:t> </a:t>
            </a:r>
            <a:r>
              <a:rPr sz="3800" dirty="0">
                <a:latin typeface="Times New Roman"/>
                <a:cs typeface="Times New Roman"/>
              </a:rPr>
              <a:t>sure not</a:t>
            </a:r>
            <a:r>
              <a:rPr sz="3800" spc="-20" dirty="0">
                <a:latin typeface="Times New Roman"/>
                <a:cs typeface="Times New Roman"/>
              </a:rPr>
              <a:t> </a:t>
            </a:r>
            <a:r>
              <a:rPr sz="3800" dirty="0">
                <a:latin typeface="Times New Roman"/>
                <a:cs typeface="Times New Roman"/>
              </a:rPr>
              <a:t>repeating</a:t>
            </a:r>
            <a:r>
              <a:rPr sz="3800" spc="-50" dirty="0">
                <a:latin typeface="Times New Roman"/>
                <a:cs typeface="Times New Roman"/>
              </a:rPr>
              <a:t> </a:t>
            </a:r>
            <a:r>
              <a:rPr sz="3800" dirty="0">
                <a:latin typeface="Times New Roman"/>
                <a:cs typeface="Times New Roman"/>
              </a:rPr>
              <a:t>the same</a:t>
            </a:r>
            <a:r>
              <a:rPr sz="3800" spc="-25" dirty="0">
                <a:latin typeface="Times New Roman"/>
                <a:cs typeface="Times New Roman"/>
              </a:rPr>
              <a:t> </a:t>
            </a:r>
            <a:r>
              <a:rPr sz="3800" spc="-10" dirty="0">
                <a:latin typeface="Times New Roman"/>
                <a:cs typeface="Times New Roman"/>
              </a:rPr>
              <a:t>numberrs.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87034" y="5191125"/>
            <a:ext cx="11166856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dirty="0">
                <a:latin typeface="Times New Roman"/>
                <a:cs typeface="Times New Roman"/>
              </a:rPr>
              <a:t>This</a:t>
            </a:r>
            <a:r>
              <a:rPr sz="3800" spc="-10" dirty="0">
                <a:latin typeface="Times New Roman"/>
                <a:cs typeface="Times New Roman"/>
              </a:rPr>
              <a:t> </a:t>
            </a:r>
            <a:r>
              <a:rPr sz="3800" dirty="0">
                <a:latin typeface="Times New Roman"/>
                <a:cs typeface="Times New Roman"/>
              </a:rPr>
              <a:t>part</a:t>
            </a:r>
            <a:r>
              <a:rPr sz="3800" spc="-30" dirty="0">
                <a:latin typeface="Times New Roman"/>
                <a:cs typeface="Times New Roman"/>
              </a:rPr>
              <a:t> </a:t>
            </a:r>
            <a:r>
              <a:rPr sz="3800" dirty="0">
                <a:latin typeface="Times New Roman"/>
                <a:cs typeface="Times New Roman"/>
              </a:rPr>
              <a:t>checks</a:t>
            </a:r>
            <a:r>
              <a:rPr sz="3800" spc="-35" dirty="0">
                <a:latin typeface="Times New Roman"/>
                <a:cs typeface="Times New Roman"/>
              </a:rPr>
              <a:t> </a:t>
            </a:r>
            <a:r>
              <a:rPr sz="3800" dirty="0">
                <a:latin typeface="Times New Roman"/>
                <a:cs typeface="Times New Roman"/>
              </a:rPr>
              <a:t>if the numbers</a:t>
            </a:r>
            <a:r>
              <a:rPr sz="3800" spc="-45" dirty="0">
                <a:latin typeface="Times New Roman"/>
                <a:cs typeface="Times New Roman"/>
              </a:rPr>
              <a:t> </a:t>
            </a:r>
            <a:r>
              <a:rPr sz="3800" dirty="0">
                <a:latin typeface="Times New Roman"/>
                <a:cs typeface="Times New Roman"/>
              </a:rPr>
              <a:t>placed</a:t>
            </a:r>
            <a:r>
              <a:rPr sz="3800" spc="-25" dirty="0">
                <a:latin typeface="Times New Roman"/>
                <a:cs typeface="Times New Roman"/>
              </a:rPr>
              <a:t> </a:t>
            </a:r>
            <a:r>
              <a:rPr sz="3800" dirty="0">
                <a:latin typeface="Times New Roman"/>
                <a:cs typeface="Times New Roman"/>
              </a:rPr>
              <a:t>are</a:t>
            </a:r>
            <a:r>
              <a:rPr sz="3800" spc="-15" dirty="0">
                <a:latin typeface="Times New Roman"/>
                <a:cs typeface="Times New Roman"/>
              </a:rPr>
              <a:t> </a:t>
            </a:r>
            <a:r>
              <a:rPr sz="3800" spc="-10" dirty="0">
                <a:latin typeface="Times New Roman"/>
                <a:cs typeface="Times New Roman"/>
              </a:rPr>
              <a:t>correct.</a:t>
            </a:r>
            <a:endParaRPr sz="38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87034" y="6482002"/>
            <a:ext cx="11166856" cy="1182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latin typeface="Times New Roman"/>
                <a:cs typeface="Times New Roman"/>
              </a:rPr>
              <a:t>This</a:t>
            </a:r>
            <a:r>
              <a:rPr sz="3800" spc="-5" dirty="0">
                <a:latin typeface="Times New Roman"/>
                <a:cs typeface="Times New Roman"/>
              </a:rPr>
              <a:t> </a:t>
            </a:r>
            <a:r>
              <a:rPr sz="3800" dirty="0">
                <a:latin typeface="Times New Roman"/>
                <a:cs typeface="Times New Roman"/>
              </a:rPr>
              <a:t>module</a:t>
            </a:r>
            <a:r>
              <a:rPr sz="3800" spc="-35" dirty="0">
                <a:latin typeface="Times New Roman"/>
                <a:cs typeface="Times New Roman"/>
              </a:rPr>
              <a:t> </a:t>
            </a:r>
            <a:r>
              <a:rPr sz="3800" dirty="0">
                <a:latin typeface="Times New Roman"/>
                <a:cs typeface="Times New Roman"/>
              </a:rPr>
              <a:t>helps</a:t>
            </a:r>
            <a:r>
              <a:rPr sz="3800" spc="-30" dirty="0">
                <a:latin typeface="Times New Roman"/>
                <a:cs typeface="Times New Roman"/>
              </a:rPr>
              <a:t> </a:t>
            </a:r>
            <a:r>
              <a:rPr lang="en-US" sz="3800" spc="-30" dirty="0">
                <a:latin typeface="Times New Roman"/>
                <a:cs typeface="Times New Roman"/>
              </a:rPr>
              <a:t>to </a:t>
            </a:r>
            <a:r>
              <a:rPr sz="3800" dirty="0">
                <a:latin typeface="Times New Roman"/>
                <a:cs typeface="Times New Roman"/>
              </a:rPr>
              <a:t>solve</a:t>
            </a:r>
            <a:r>
              <a:rPr sz="3800" spc="-20" dirty="0">
                <a:latin typeface="Times New Roman"/>
                <a:cs typeface="Times New Roman"/>
              </a:rPr>
              <a:t> </a:t>
            </a:r>
            <a:r>
              <a:rPr sz="3800" dirty="0">
                <a:latin typeface="Times New Roman"/>
                <a:cs typeface="Times New Roman"/>
              </a:rPr>
              <a:t>the</a:t>
            </a:r>
            <a:r>
              <a:rPr sz="3800" spc="-20" dirty="0">
                <a:latin typeface="Times New Roman"/>
                <a:cs typeface="Times New Roman"/>
              </a:rPr>
              <a:t> </a:t>
            </a:r>
            <a:r>
              <a:rPr sz="3800" spc="-10" dirty="0">
                <a:latin typeface="Times New Roman"/>
                <a:cs typeface="Times New Roman"/>
              </a:rPr>
              <a:t>puzzle</a:t>
            </a:r>
            <a:r>
              <a:rPr lang="en-US" sz="3800" spc="-10" dirty="0">
                <a:latin typeface="Times New Roman"/>
                <a:cs typeface="Times New Roman"/>
              </a:rPr>
              <a:t> using stochastic and tree-based search algorithm</a:t>
            </a:r>
            <a:r>
              <a:rPr sz="3800" spc="-10" dirty="0">
                <a:latin typeface="Times New Roman"/>
                <a:cs typeface="Times New Roman"/>
              </a:rPr>
              <a:t>.</a:t>
            </a:r>
            <a:endParaRPr sz="38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99480" y="8382743"/>
            <a:ext cx="1115441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800" spc="-10" dirty="0">
                <a:latin typeface="Times New Roman"/>
                <a:cs typeface="Times New Roman"/>
              </a:rPr>
              <a:t>Handles user accounts(registration &amp;login)</a:t>
            </a:r>
            <a:r>
              <a:rPr sz="3800" spc="-10" dirty="0">
                <a:latin typeface="Times New Roman"/>
                <a:cs typeface="Times New Roman"/>
              </a:rPr>
              <a:t>.</a:t>
            </a:r>
            <a:endParaRPr sz="3800" dirty="0">
              <a:latin typeface="Times New Roman"/>
              <a:cs typeface="Times New Roman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C85F7A-66B6-F834-1E93-43514A6F49BD}"/>
              </a:ext>
            </a:extLst>
          </p:cNvPr>
          <p:cNvCxnSpPr>
            <a:cxnSpLocks/>
          </p:cNvCxnSpPr>
          <p:nvPr/>
        </p:nvCxnSpPr>
        <p:spPr>
          <a:xfrm>
            <a:off x="0" y="2810509"/>
            <a:ext cx="1828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83504" y="357377"/>
            <a:ext cx="6964045" cy="1016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i="1" spc="100" dirty="0">
                <a:latin typeface="Palatino Linotype"/>
                <a:cs typeface="Palatino Linotype"/>
              </a:rPr>
              <a:t>REQUIREMENTS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xfrm>
            <a:off x="2057400" y="3303347"/>
            <a:ext cx="5465445" cy="68012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95"/>
              </a:spcBef>
            </a:pPr>
            <a:r>
              <a:rPr sz="5400" spc="-10" dirty="0"/>
              <a:t>Frontend</a:t>
            </a:r>
            <a:endParaRPr lang="en-US" sz="5400" spc="-10" dirty="0"/>
          </a:p>
          <a:p>
            <a:pPr marL="205740">
              <a:lnSpc>
                <a:spcPct val="100000"/>
              </a:lnSpc>
              <a:spcBef>
                <a:spcPts val="95"/>
              </a:spcBef>
            </a:pPr>
            <a:r>
              <a:rPr lang="en-US" sz="2400" spc="-10" dirty="0" err="1"/>
              <a:t>HTML,CSS,JavaScript</a:t>
            </a:r>
            <a:endParaRPr lang="en-US" sz="2400" spc="-10" dirty="0"/>
          </a:p>
          <a:p>
            <a:pPr marL="205740">
              <a:lnSpc>
                <a:spcPct val="100000"/>
              </a:lnSpc>
              <a:spcBef>
                <a:spcPts val="95"/>
              </a:spcBef>
            </a:pPr>
            <a:r>
              <a:rPr lang="en-US" sz="2400" spc="-10" dirty="0"/>
              <a:t>(for user interface)</a:t>
            </a:r>
          </a:p>
          <a:p>
            <a:pPr marL="205740">
              <a:lnSpc>
                <a:spcPct val="100000"/>
              </a:lnSpc>
              <a:spcBef>
                <a:spcPts val="95"/>
              </a:spcBef>
            </a:pPr>
            <a:endParaRPr lang="en-US" sz="2400" spc="-10" dirty="0"/>
          </a:p>
          <a:p>
            <a:pPr marL="205740">
              <a:lnSpc>
                <a:spcPct val="100000"/>
              </a:lnSpc>
              <a:spcBef>
                <a:spcPts val="95"/>
              </a:spcBef>
            </a:pPr>
            <a:endParaRPr lang="en-US" sz="2400" spc="-10" dirty="0"/>
          </a:p>
          <a:p>
            <a:pPr marL="205740">
              <a:lnSpc>
                <a:spcPct val="100000"/>
              </a:lnSpc>
              <a:spcBef>
                <a:spcPts val="95"/>
              </a:spcBef>
            </a:pPr>
            <a:r>
              <a:rPr lang="en-US" sz="5400" spc="-10" dirty="0"/>
              <a:t>Backend</a:t>
            </a:r>
          </a:p>
          <a:p>
            <a:pPr marL="205740">
              <a:lnSpc>
                <a:spcPct val="100000"/>
              </a:lnSpc>
              <a:spcBef>
                <a:spcPts val="95"/>
              </a:spcBef>
            </a:pPr>
            <a:r>
              <a:rPr lang="en-US" sz="2400" spc="-10" dirty="0"/>
              <a:t>Node.js, java</a:t>
            </a:r>
          </a:p>
          <a:p>
            <a:pPr marL="205740">
              <a:lnSpc>
                <a:spcPct val="100000"/>
              </a:lnSpc>
              <a:spcBef>
                <a:spcPts val="95"/>
              </a:spcBef>
            </a:pPr>
            <a:r>
              <a:rPr lang="en-US" sz="2400" spc="-10" dirty="0"/>
              <a:t>(for server side logic)</a:t>
            </a:r>
          </a:p>
          <a:p>
            <a:pPr marL="205740">
              <a:lnSpc>
                <a:spcPct val="100000"/>
              </a:lnSpc>
              <a:spcBef>
                <a:spcPts val="95"/>
              </a:spcBef>
            </a:pPr>
            <a:endParaRPr lang="en-US" sz="2400" spc="-10" dirty="0"/>
          </a:p>
          <a:p>
            <a:pPr marL="205740">
              <a:lnSpc>
                <a:spcPct val="100000"/>
              </a:lnSpc>
              <a:spcBef>
                <a:spcPts val="95"/>
              </a:spcBef>
            </a:pPr>
            <a:r>
              <a:rPr lang="en-US" sz="5400" spc="-10" dirty="0"/>
              <a:t>Database</a:t>
            </a:r>
          </a:p>
          <a:p>
            <a:pPr marL="205740">
              <a:lnSpc>
                <a:spcPct val="100000"/>
              </a:lnSpc>
              <a:spcBef>
                <a:spcPts val="95"/>
              </a:spcBef>
            </a:pPr>
            <a:r>
              <a:rPr lang="en-US" sz="2400" spc="-10" dirty="0"/>
              <a:t>MySQL (for database management)</a:t>
            </a:r>
          </a:p>
          <a:p>
            <a:pPr marL="205740">
              <a:lnSpc>
                <a:spcPct val="100000"/>
              </a:lnSpc>
              <a:spcBef>
                <a:spcPts val="95"/>
              </a:spcBef>
            </a:pPr>
            <a:endParaRPr sz="5400"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496313" y="1543938"/>
            <a:ext cx="5666487" cy="1016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i="1" spc="930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endParaRPr sz="65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75875" y="1626488"/>
            <a:ext cx="6359525" cy="1016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i="1" spc="985" dirty="0">
                <a:solidFill>
                  <a:srgbClr val="FFFFFF"/>
                </a:solidFill>
                <a:latin typeface="Calibri"/>
                <a:cs typeface="Calibri"/>
              </a:rPr>
              <a:t>HARDWARE</a:t>
            </a:r>
            <a:endParaRPr sz="65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sz="half" idx="3"/>
          </p:nvPr>
        </p:nvSpPr>
        <p:spPr>
          <a:xfrm>
            <a:off x="11125200" y="3449855"/>
            <a:ext cx="4030344" cy="5210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875">
              <a:lnSpc>
                <a:spcPts val="6210"/>
              </a:lnSpc>
              <a:spcBef>
                <a:spcPts val="95"/>
              </a:spcBef>
            </a:pPr>
            <a:r>
              <a:rPr spc="-25" dirty="0"/>
              <a:t>RAM</a:t>
            </a:r>
          </a:p>
          <a:p>
            <a:pPr marL="26670">
              <a:lnSpc>
                <a:spcPts val="3450"/>
              </a:lnSpc>
            </a:pPr>
            <a:r>
              <a:rPr sz="2400" spc="-150" dirty="0"/>
              <a:t>1GB</a:t>
            </a:r>
            <a:r>
              <a:rPr sz="2400" spc="-325" dirty="0"/>
              <a:t> </a:t>
            </a:r>
            <a:r>
              <a:rPr sz="2400" dirty="0"/>
              <a:t>RAM</a:t>
            </a:r>
            <a:r>
              <a:rPr sz="2400" spc="-300" dirty="0"/>
              <a:t> </a:t>
            </a:r>
            <a:r>
              <a:rPr sz="2400" spc="-55" dirty="0"/>
              <a:t>is</a:t>
            </a:r>
            <a:r>
              <a:rPr sz="2400" spc="-295" dirty="0"/>
              <a:t> </a:t>
            </a:r>
            <a:r>
              <a:rPr sz="2400" spc="-10" dirty="0"/>
              <a:t>sufficicent</a:t>
            </a:r>
            <a:endParaRPr sz="2400" dirty="0"/>
          </a:p>
          <a:p>
            <a:pPr>
              <a:lnSpc>
                <a:spcPct val="100000"/>
              </a:lnSpc>
              <a:spcBef>
                <a:spcPts val="695"/>
              </a:spcBef>
            </a:pPr>
            <a:endParaRPr sz="2900" dirty="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Processor</a:t>
            </a:r>
          </a:p>
          <a:p>
            <a:pPr marL="26670" marR="106045">
              <a:lnSpc>
                <a:spcPct val="117900"/>
              </a:lnSpc>
              <a:spcBef>
                <a:spcPts val="90"/>
              </a:spcBef>
            </a:pPr>
            <a:r>
              <a:rPr sz="2400" spc="-65" dirty="0"/>
              <a:t>Any</a:t>
            </a:r>
            <a:r>
              <a:rPr sz="2400" spc="-254" dirty="0"/>
              <a:t> </a:t>
            </a:r>
            <a:r>
              <a:rPr sz="2400" spc="-45" dirty="0"/>
              <a:t>modern</a:t>
            </a:r>
            <a:r>
              <a:rPr sz="2400" spc="-275" dirty="0"/>
              <a:t> </a:t>
            </a:r>
            <a:r>
              <a:rPr sz="2400" dirty="0"/>
              <a:t>CPU</a:t>
            </a:r>
            <a:r>
              <a:rPr sz="2400" spc="-240" dirty="0"/>
              <a:t> </a:t>
            </a:r>
            <a:r>
              <a:rPr sz="2400" spc="-20" dirty="0"/>
              <a:t>with </a:t>
            </a:r>
            <a:r>
              <a:rPr sz="2400" dirty="0"/>
              <a:t>atleast</a:t>
            </a:r>
            <a:r>
              <a:rPr sz="2400" spc="-100" dirty="0"/>
              <a:t> </a:t>
            </a:r>
            <a:r>
              <a:rPr sz="2400" spc="-10" dirty="0"/>
              <a:t>1Core</a:t>
            </a:r>
            <a:endParaRPr sz="2400" dirty="0"/>
          </a:p>
          <a:p>
            <a:pPr marL="12700">
              <a:lnSpc>
                <a:spcPct val="100000"/>
              </a:lnSpc>
              <a:spcBef>
                <a:spcPts val="3320"/>
              </a:spcBef>
            </a:pPr>
            <a:r>
              <a:rPr spc="-10" dirty="0"/>
              <a:t>Storage</a:t>
            </a:r>
          </a:p>
          <a:p>
            <a:pPr marL="26670">
              <a:lnSpc>
                <a:spcPct val="100000"/>
              </a:lnSpc>
              <a:spcBef>
                <a:spcPts val="1125"/>
              </a:spcBef>
            </a:pPr>
            <a:r>
              <a:rPr sz="2400" spc="45" dirty="0"/>
              <a:t>100MB</a:t>
            </a:r>
            <a:endParaRPr sz="2400" dirty="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8947" y="5785227"/>
            <a:ext cx="396240" cy="4953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89819" y="3633215"/>
            <a:ext cx="396240" cy="4953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89819" y="5541264"/>
            <a:ext cx="396240" cy="4953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89819" y="7490898"/>
            <a:ext cx="396240" cy="495300"/>
          </a:xfrm>
          <a:prstGeom prst="rect">
            <a:avLst/>
          </a:prstGeom>
        </p:spPr>
      </p:pic>
      <p:pic>
        <p:nvPicPr>
          <p:cNvPr id="11" name="object 7">
            <a:extLst>
              <a:ext uri="{FF2B5EF4-FFF2-40B4-BE49-F238E27FC236}">
                <a16:creationId xmlns:a16="http://schemas.microsoft.com/office/drawing/2014/main" id="{58E9740B-2FEB-45D5-BE7A-6203C7C288D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8947" y="7786507"/>
            <a:ext cx="315486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289" y="1712976"/>
            <a:ext cx="17235462" cy="80467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00"/>
              </a:spcBef>
            </a:pPr>
            <a:r>
              <a:rPr sz="7500" dirty="0">
                <a:solidFill>
                  <a:srgbClr val="000000"/>
                </a:solidFill>
              </a:rPr>
              <a:t>SOURCE</a:t>
            </a:r>
            <a:r>
              <a:rPr sz="7500" spc="-10" dirty="0">
                <a:solidFill>
                  <a:srgbClr val="000000"/>
                </a:solidFill>
              </a:rPr>
              <a:t> </a:t>
            </a:r>
            <a:r>
              <a:rPr sz="7500" spc="-20" dirty="0">
                <a:solidFill>
                  <a:srgbClr val="153969"/>
                </a:solidFill>
              </a:rPr>
              <a:t>CODE</a:t>
            </a:r>
            <a:endParaRPr sz="7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948" y="505968"/>
            <a:ext cx="16986504" cy="91516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523744"/>
            <a:ext cx="16230600" cy="70515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0484" rIns="0" bIns="0" rtlCol="0">
            <a:spAutoFit/>
          </a:bodyPr>
          <a:lstStyle/>
          <a:p>
            <a:pPr marL="545465">
              <a:lnSpc>
                <a:spcPct val="100000"/>
              </a:lnSpc>
              <a:spcBef>
                <a:spcPts val="100"/>
              </a:spcBef>
            </a:pPr>
            <a:r>
              <a:rPr sz="7500" dirty="0">
                <a:solidFill>
                  <a:srgbClr val="000000"/>
                </a:solidFill>
              </a:rPr>
              <a:t>OUTPUT</a:t>
            </a:r>
            <a:r>
              <a:rPr sz="7500" spc="-150" dirty="0">
                <a:solidFill>
                  <a:srgbClr val="000000"/>
                </a:solidFill>
              </a:rPr>
              <a:t> </a:t>
            </a:r>
            <a:r>
              <a:rPr sz="7500" spc="-10" dirty="0">
                <a:solidFill>
                  <a:srgbClr val="000000"/>
                </a:solidFill>
              </a:rPr>
              <a:t>SCREENS</a:t>
            </a:r>
            <a:endParaRPr sz="7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568451"/>
            <a:ext cx="16230600" cy="89870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443</Words>
  <Application>Microsoft Office PowerPoint</Application>
  <PresentationFormat>Custom</PresentationFormat>
  <Paragraphs>72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Lucida Sans Unicode</vt:lpstr>
      <vt:lpstr>Palatino Linotype</vt:lpstr>
      <vt:lpstr>Tahoma</vt:lpstr>
      <vt:lpstr>Times New Roman</vt:lpstr>
      <vt:lpstr>Verdana</vt:lpstr>
      <vt:lpstr>Office Theme</vt:lpstr>
      <vt:lpstr>SUDOKU SOLVER </vt:lpstr>
      <vt:lpstr>AGENDA</vt:lpstr>
      <vt:lpstr>INTRODUCTION TO SUDOKU SOLVER</vt:lpstr>
      <vt:lpstr>FUNDAMENTAL MODULES</vt:lpstr>
      <vt:lpstr>REQUIREMENTS</vt:lpstr>
      <vt:lpstr>SOURCE CODE</vt:lpstr>
      <vt:lpstr>PowerPoint Presentation</vt:lpstr>
      <vt:lpstr>OUTPUT SCREENS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Profile Presentation</dc:title>
  <dc:creator>Neelam Chinna</dc:creator>
  <cp:lastModifiedBy>Neelam Chinna</cp:lastModifiedBy>
  <cp:revision>6</cp:revision>
  <dcterms:created xsi:type="dcterms:W3CDTF">2025-03-26T06:01:19Z</dcterms:created>
  <dcterms:modified xsi:type="dcterms:W3CDTF">2025-04-22T04:26:19Z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2025-03-26T00:00:00Z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2025-03-26T00:00:00Z</vt:filetime>
  </property>
  <property fmtid="{D5CDD505-2E9C-101B-9397-08002B2CF9AE}" pid="5" name="Producer">
    <vt:lpwstr>Microsoft® PowerPoint® 2013</vt:lpwstr>
  </property>
</Properties>
</file>